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2"/>
  </p:notesMasterIdLst>
  <p:sldIdLst>
    <p:sldId id="256" r:id="rId2"/>
    <p:sldId id="257" r:id="rId3"/>
    <p:sldId id="259" r:id="rId4"/>
    <p:sldId id="314" r:id="rId5"/>
    <p:sldId id="260" r:id="rId6"/>
    <p:sldId id="312" r:id="rId7"/>
    <p:sldId id="313" r:id="rId8"/>
    <p:sldId id="310" r:id="rId9"/>
    <p:sldId id="343" r:id="rId10"/>
    <p:sldId id="31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60"/>
  </p:normalViewPr>
  <p:slideViewPr>
    <p:cSldViewPr snapToGrid="0">
      <p:cViewPr varScale="1">
        <p:scale>
          <a:sx n="41" d="100"/>
          <a:sy n="41" d="100"/>
        </p:scale>
        <p:origin x="48"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CE4BC-BF68-40DE-B1AA-900729D6D19E}" type="datetimeFigureOut">
              <a:rPr lang="en-US" smtClean="0"/>
              <a:t>2021-05-13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49B50-69DB-468B-A93F-5E1676DC3543}" type="slidenum">
              <a:rPr lang="en-US" smtClean="0"/>
              <a:t>‹#›</a:t>
            </a:fld>
            <a:endParaRPr lang="en-US" dirty="0"/>
          </a:p>
        </p:txBody>
      </p:sp>
    </p:spTree>
    <p:extLst>
      <p:ext uri="{BB962C8B-B14F-4D97-AF65-F5344CB8AC3E}">
        <p14:creationId xmlns:p14="http://schemas.microsoft.com/office/powerpoint/2010/main" val="414435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AEE113-8A67-445C-A7BC-474384CDD172}" type="datetime1">
              <a:rPr lang="en-US" smtClean="0"/>
              <a:t>2021-05-13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6196812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4C59C-F1B9-4DA1-9F07-5D0C83D4A199}" type="datetime1">
              <a:rPr lang="en-US" smtClean="0"/>
              <a:t>2021-05-13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126973028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5B4EB-B490-432F-B4E0-C817229CEF12}" type="datetime1">
              <a:rPr lang="en-US" smtClean="0"/>
              <a:t>2021-05-13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284241441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7DC8ED-A0EE-44CA-89BE-7280ACBC138C}" type="datetime1">
              <a:rPr lang="en-US" smtClean="0"/>
              <a:t>2021-05-13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9174C2-18B6-4939-B7E0-4F0890F57462}" type="slidenum">
              <a:rPr lang="en-US" smtClean="0"/>
              <a:t>‹#›</a:t>
            </a:fld>
            <a:endParaRPr lang="en-US" dirty="0"/>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550303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1FC-DE9B-4773-83AC-7F0FDB8DE1C6}" type="datetime1">
              <a:rPr lang="en-US" smtClean="0"/>
              <a:t>2021-05-13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206252952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DD751EB-7905-49AA-B42E-DF6EDC309FFC}" type="datetime1">
              <a:rPr lang="en-US" smtClean="0"/>
              <a:t>2021-05-13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350927656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13FFA1-E111-467A-8E8D-5D8FA83446D9}" type="datetime1">
              <a:rPr lang="en-US" smtClean="0"/>
              <a:t>2021-05-13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160251314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0B8FC-CA37-4C6C-A128-FEABA9EC24DB}" type="datetime1">
              <a:rPr lang="en-US" smtClean="0"/>
              <a:t>2021-05-13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109167182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FA13C-B03A-43C0-9227-3C76DD4A8C20}" type="datetime1">
              <a:rPr lang="en-US" smtClean="0"/>
              <a:t>2021-05-13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18941257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7E6566-8A89-46C8-A744-14AE25FA6CA5}" type="datetime1">
              <a:rPr lang="en-US" smtClean="0"/>
              <a:t>2021-05-13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17907836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059ADD-2720-496A-A4E0-9DE187AF187F}" type="datetime1">
              <a:rPr lang="en-US" smtClean="0"/>
              <a:t>2021-05-13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106690372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9E692-E010-4A30-8842-2D9F348EBB76}" type="datetime1">
              <a:rPr lang="en-US" smtClean="0"/>
              <a:t>2021-05-13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112703283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5" y="3051014"/>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1" y="3051014"/>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47E0CA-2FE1-463A-BCC5-629CCBDC43C5}" type="datetime1">
              <a:rPr lang="en-US" smtClean="0"/>
              <a:t>2021-05-13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6829306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DA649C-D3A5-4C2A-9CDA-D0D8D6D2E8E9}" type="datetime1">
              <a:rPr lang="en-US" smtClean="0"/>
              <a:t>2021-05-13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28475989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EA44852-E00D-4F12-9635-5E0404F64DC1}" type="datetime1">
              <a:rPr lang="en-US" smtClean="0"/>
              <a:t>2021-05-13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76958993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E3E57E-2739-4A99-8AD5-01708FB45DCD}" type="datetime1">
              <a:rPr lang="en-US" smtClean="0"/>
              <a:t>2021-05-13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13679257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04ECEC-7DBF-4D82-B8EE-C277F4C17D99}" type="datetime1">
              <a:rPr lang="en-US" smtClean="0"/>
              <a:t>2021-05-13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9174C2-18B6-4939-B7E0-4F0890F57462}" type="slidenum">
              <a:rPr lang="en-US" smtClean="0"/>
              <a:t>‹#›</a:t>
            </a:fld>
            <a:endParaRPr lang="en-US" dirty="0"/>
          </a:p>
        </p:txBody>
      </p:sp>
    </p:spTree>
    <p:extLst>
      <p:ext uri="{BB962C8B-B14F-4D97-AF65-F5344CB8AC3E}">
        <p14:creationId xmlns:p14="http://schemas.microsoft.com/office/powerpoint/2010/main" val="307873282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mt="70000"/>
            <a:extLst>
              <a:ext uri="{28A0092B-C50C-407E-A947-70E740481C1C}">
                <a14:useLocalDpi xmlns:a14="http://schemas.microsoft.com/office/drawing/2010/main"/>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686ADA45-69EB-4EDE-94CB-6FD04579510D}" type="datetime1">
              <a:rPr lang="en-US" smtClean="0"/>
              <a:t>2021-05-13</a:t>
            </a:fld>
            <a:endParaRPr lang="en-US" dirty="0"/>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9D9174C2-18B6-4939-B7E0-4F0890F57462}" type="slidenum">
              <a:rPr lang="en-US" smtClean="0"/>
              <a:t>‹#›</a:t>
            </a:fld>
            <a:endParaRPr lang="en-US" dirty="0"/>
          </a:p>
        </p:txBody>
      </p:sp>
    </p:spTree>
    <p:extLst>
      <p:ext uri="{BB962C8B-B14F-4D97-AF65-F5344CB8AC3E}">
        <p14:creationId xmlns:p14="http://schemas.microsoft.com/office/powerpoint/2010/main" val="8341856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F9D5-8A2E-4181-BCB2-9A88D02A59AD}"/>
              </a:ext>
            </a:extLst>
          </p:cNvPr>
          <p:cNvSpPr>
            <a:spLocks noGrp="1"/>
          </p:cNvSpPr>
          <p:nvPr>
            <p:ph type="ctrTitle"/>
          </p:nvPr>
        </p:nvSpPr>
        <p:spPr>
          <a:xfrm>
            <a:off x="1524000" y="1403228"/>
            <a:ext cx="9144000" cy="2218861"/>
          </a:xfrm>
        </p:spPr>
        <p:txBody>
          <a:bodyPr>
            <a:normAutofit/>
          </a:bodyPr>
          <a:lstStyle/>
          <a:p>
            <a:r>
              <a:rPr lang="fa-IR" sz="6000" b="1" dirty="0">
                <a:cs typeface="B Haleh" panose="00000400000000000000" pitchFamily="2" charset="-78"/>
              </a:rPr>
              <a:t>اکسپو 2012 یؤسو، کره جنوبی</a:t>
            </a:r>
            <a:endParaRPr lang="en-US" sz="6000" b="1" dirty="0">
              <a:cs typeface="B Haleh" panose="00000400000000000000" pitchFamily="2" charset="-78"/>
            </a:endParaRPr>
          </a:p>
        </p:txBody>
      </p:sp>
      <p:pic>
        <p:nvPicPr>
          <p:cNvPr id="5" name="Picture 4">
            <a:extLst>
              <a:ext uri="{FF2B5EF4-FFF2-40B4-BE49-F238E27FC236}">
                <a16:creationId xmlns:a16="http://schemas.microsoft.com/office/drawing/2014/main" id="{60184532-E1EE-4241-932B-B58A808B63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107" y="391152"/>
            <a:ext cx="2133785" cy="1950889"/>
          </a:xfrm>
          <a:prstGeom prst="rect">
            <a:avLst/>
          </a:prstGeom>
        </p:spPr>
      </p:pic>
    </p:spTree>
    <p:extLst>
      <p:ext uri="{BB962C8B-B14F-4D97-AF65-F5344CB8AC3E}">
        <p14:creationId xmlns:p14="http://schemas.microsoft.com/office/powerpoint/2010/main" val="273989498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FECADC-EDC7-427E-B7B0-35D5D7EF62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3036" y="2260847"/>
            <a:ext cx="10725928" cy="4597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Arrow: Left 14">
            <a:extLst>
              <a:ext uri="{FF2B5EF4-FFF2-40B4-BE49-F238E27FC236}">
                <a16:creationId xmlns:a16="http://schemas.microsoft.com/office/drawing/2014/main" id="{7A1F1D15-4B2D-49AB-A2AE-8B8C1EB47F4D}"/>
              </a:ext>
            </a:extLst>
          </p:cNvPr>
          <p:cNvSpPr/>
          <p:nvPr/>
        </p:nvSpPr>
        <p:spPr>
          <a:xfrm rot="18091407">
            <a:off x="7145523" y="2829458"/>
            <a:ext cx="2950074" cy="328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Left 15">
            <a:extLst>
              <a:ext uri="{FF2B5EF4-FFF2-40B4-BE49-F238E27FC236}">
                <a16:creationId xmlns:a16="http://schemas.microsoft.com/office/drawing/2014/main" id="{4AB8C9F9-11A2-4DB3-AD3C-26A99859DAAF}"/>
              </a:ext>
            </a:extLst>
          </p:cNvPr>
          <p:cNvSpPr/>
          <p:nvPr/>
        </p:nvSpPr>
        <p:spPr>
          <a:xfrm rot="14394084">
            <a:off x="2681494" y="2945068"/>
            <a:ext cx="3365801" cy="328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0C7EFA7-F30C-44CC-B6FE-E03F63751F82}"/>
              </a:ext>
            </a:extLst>
          </p:cNvPr>
          <p:cNvSpPr txBox="1"/>
          <p:nvPr/>
        </p:nvSpPr>
        <p:spPr>
          <a:xfrm>
            <a:off x="1793289" y="1191516"/>
            <a:ext cx="1742981" cy="461665"/>
          </a:xfrm>
          <a:prstGeom prst="rect">
            <a:avLst/>
          </a:prstGeom>
          <a:noFill/>
        </p:spPr>
        <p:txBody>
          <a:bodyPr wrap="square" rtlCol="0">
            <a:spAutoFit/>
          </a:bodyPr>
          <a:lstStyle/>
          <a:p>
            <a:r>
              <a:rPr lang="fa-IR" sz="2400" dirty="0">
                <a:cs typeface="B Nazanin" panose="00000400000000000000" pitchFamily="2" charset="-78"/>
              </a:rPr>
              <a:t>فضاهای افقی </a:t>
            </a:r>
            <a:endParaRPr lang="en-US" sz="2400" dirty="0">
              <a:cs typeface="B Nazanin" panose="00000400000000000000" pitchFamily="2" charset="-78"/>
            </a:endParaRPr>
          </a:p>
        </p:txBody>
      </p:sp>
      <p:sp>
        <p:nvSpPr>
          <p:cNvPr id="18" name="TextBox 17">
            <a:extLst>
              <a:ext uri="{FF2B5EF4-FFF2-40B4-BE49-F238E27FC236}">
                <a16:creationId xmlns:a16="http://schemas.microsoft.com/office/drawing/2014/main" id="{1F375865-3C37-46D2-A82C-24430ACE81C3}"/>
              </a:ext>
            </a:extLst>
          </p:cNvPr>
          <p:cNvSpPr txBox="1"/>
          <p:nvPr/>
        </p:nvSpPr>
        <p:spPr>
          <a:xfrm>
            <a:off x="9531780" y="1201625"/>
            <a:ext cx="1906540" cy="461665"/>
          </a:xfrm>
          <a:prstGeom prst="rect">
            <a:avLst/>
          </a:prstGeom>
          <a:noFill/>
        </p:spPr>
        <p:txBody>
          <a:bodyPr wrap="square" rtlCol="0">
            <a:spAutoFit/>
          </a:bodyPr>
          <a:lstStyle/>
          <a:p>
            <a:r>
              <a:rPr lang="fa-IR" sz="2400" dirty="0">
                <a:cs typeface="B Nazanin" panose="00000400000000000000" pitchFamily="2" charset="-78"/>
              </a:rPr>
              <a:t>فضاهای عمودی</a:t>
            </a:r>
            <a:endParaRPr lang="en-US" sz="2400" dirty="0">
              <a:cs typeface="B Nazanin" panose="00000400000000000000" pitchFamily="2" charset="-78"/>
            </a:endParaRPr>
          </a:p>
        </p:txBody>
      </p:sp>
    </p:spTree>
    <p:extLst>
      <p:ext uri="{BB962C8B-B14F-4D97-AF65-F5344CB8AC3E}">
        <p14:creationId xmlns:p14="http://schemas.microsoft.com/office/powerpoint/2010/main" val="339927150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A5EF-7FAC-410C-A720-62D599FA82DD}"/>
              </a:ext>
            </a:extLst>
          </p:cNvPr>
          <p:cNvSpPr>
            <a:spLocks noGrp="1"/>
          </p:cNvSpPr>
          <p:nvPr>
            <p:ph type="title"/>
          </p:nvPr>
        </p:nvSpPr>
        <p:spPr>
          <a:xfrm>
            <a:off x="913774" y="281363"/>
            <a:ext cx="10364452" cy="872970"/>
          </a:xfrm>
        </p:spPr>
        <p:txBody>
          <a:bodyPr>
            <a:normAutofit/>
          </a:bodyPr>
          <a:lstStyle/>
          <a:p>
            <a:pPr algn="r"/>
            <a:r>
              <a:rPr lang="fa-IR" sz="4000" b="1" dirty="0">
                <a:cs typeface="2  Baran" panose="00000400000000000000" pitchFamily="2" charset="-78"/>
              </a:rPr>
              <a:t>موضوع اکسپو</a:t>
            </a:r>
            <a:endParaRPr lang="en-US" sz="4000" b="1" dirty="0">
              <a:cs typeface="2  Baran" panose="00000400000000000000" pitchFamily="2" charset="-78"/>
            </a:endParaRPr>
          </a:p>
        </p:txBody>
      </p:sp>
      <p:sp>
        <p:nvSpPr>
          <p:cNvPr id="3" name="Text Placeholder 2">
            <a:extLst>
              <a:ext uri="{FF2B5EF4-FFF2-40B4-BE49-F238E27FC236}">
                <a16:creationId xmlns:a16="http://schemas.microsoft.com/office/drawing/2014/main" id="{B7BFF342-E265-430C-8335-DED313077592}"/>
              </a:ext>
            </a:extLst>
          </p:cNvPr>
          <p:cNvSpPr>
            <a:spLocks noGrp="1"/>
          </p:cNvSpPr>
          <p:nvPr>
            <p:ph type="body" sz="half" idx="2"/>
          </p:nvPr>
        </p:nvSpPr>
        <p:spPr>
          <a:xfrm>
            <a:off x="754602" y="1154333"/>
            <a:ext cx="10958630" cy="1376039"/>
          </a:xfrm>
        </p:spPr>
        <p:txBody>
          <a:bodyPr>
            <a:noAutofit/>
          </a:bodyPr>
          <a:lstStyle/>
          <a:p>
            <a:pPr algn="l" rtl="1"/>
            <a:r>
              <a:rPr lang="en-US" sz="2400" dirty="0">
                <a:cs typeface="2  Baran" panose="00000400000000000000" pitchFamily="2" charset="-78"/>
              </a:rPr>
              <a:t>The Living ocean and coast</a:t>
            </a:r>
            <a:endParaRPr lang="fa-IR" sz="2400" dirty="0">
              <a:cs typeface="2  Baran" panose="00000400000000000000" pitchFamily="2" charset="-78"/>
            </a:endParaRPr>
          </a:p>
          <a:p>
            <a:pPr algn="r" rtl="1"/>
            <a:r>
              <a:rPr lang="fa-IR" sz="2400" dirty="0">
                <a:cs typeface="2  Baran" panose="00000400000000000000" pitchFamily="2" charset="-78"/>
              </a:rPr>
              <a:t>شعار: زندگی در اقیانوس و ساحل</a:t>
            </a:r>
          </a:p>
          <a:p>
            <a:pPr algn="r" rtl="1"/>
            <a:r>
              <a:rPr lang="fa-IR" sz="2400" dirty="0">
                <a:cs typeface="2  Baran" panose="00000400000000000000" pitchFamily="2" charset="-78"/>
              </a:rPr>
              <a:t>تاکید بر اهمیت ادامه حیات اقیانوس ها و سواحل و لزوم هماهنگی بیشتر بشر با دریا</a:t>
            </a:r>
            <a:endParaRPr lang="en-US" sz="2400" dirty="0">
              <a:cs typeface="2  Baran" panose="00000400000000000000" pitchFamily="2" charset="-78"/>
            </a:endParaRPr>
          </a:p>
        </p:txBody>
      </p:sp>
      <p:pic>
        <p:nvPicPr>
          <p:cNvPr id="5" name="Picture 4">
            <a:extLst>
              <a:ext uri="{FF2B5EF4-FFF2-40B4-BE49-F238E27FC236}">
                <a16:creationId xmlns:a16="http://schemas.microsoft.com/office/drawing/2014/main" id="{CD5CFC41-7281-4928-AE46-98ABC1FA00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6648" y="2717781"/>
            <a:ext cx="9818703" cy="4140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6734543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A5EF-7FAC-410C-A720-62D599FA82DD}"/>
              </a:ext>
            </a:extLst>
          </p:cNvPr>
          <p:cNvSpPr>
            <a:spLocks noGrp="1"/>
          </p:cNvSpPr>
          <p:nvPr>
            <p:ph type="title"/>
          </p:nvPr>
        </p:nvSpPr>
        <p:spPr>
          <a:xfrm>
            <a:off x="913775" y="609602"/>
            <a:ext cx="10364452" cy="872970"/>
          </a:xfrm>
        </p:spPr>
        <p:txBody>
          <a:bodyPr>
            <a:normAutofit fontScale="90000"/>
          </a:bodyPr>
          <a:lstStyle/>
          <a:p>
            <a:pPr algn="l"/>
            <a:r>
              <a:rPr lang="en-US" sz="4000" b="1" dirty="0">
                <a:cs typeface="2  Baran" panose="00000400000000000000" pitchFamily="2" charset="-78"/>
              </a:rPr>
              <a:t>Theme pavilion: one ocean</a:t>
            </a:r>
            <a:br>
              <a:rPr lang="en-US" sz="4000" b="1" dirty="0">
                <a:cs typeface="2  Baran" panose="00000400000000000000" pitchFamily="2" charset="-78"/>
              </a:rPr>
            </a:br>
            <a:r>
              <a:rPr lang="en-US" sz="2200" dirty="0">
                <a:cs typeface="2  Baran" panose="00000400000000000000" pitchFamily="2" charset="-78"/>
              </a:rPr>
              <a:t>by soma architects</a:t>
            </a:r>
            <a:endParaRPr lang="en-US" sz="4000" dirty="0">
              <a:cs typeface="2  Baran" panose="00000400000000000000" pitchFamily="2" charset="-78"/>
            </a:endParaRPr>
          </a:p>
        </p:txBody>
      </p:sp>
      <p:pic>
        <p:nvPicPr>
          <p:cNvPr id="5" name="Picture 4">
            <a:extLst>
              <a:ext uri="{FF2B5EF4-FFF2-40B4-BE49-F238E27FC236}">
                <a16:creationId xmlns:a16="http://schemas.microsoft.com/office/drawing/2014/main" id="{AE8B1105-54BF-4801-8941-ECC9E5EA563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99302" y="1681130"/>
            <a:ext cx="9792698" cy="5176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B893ED77-DC74-4126-AE6D-8A54B2CBC6EF}"/>
              </a:ext>
            </a:extLst>
          </p:cNvPr>
          <p:cNvSpPr txBox="1"/>
          <p:nvPr/>
        </p:nvSpPr>
        <p:spPr>
          <a:xfrm>
            <a:off x="196646" y="2838450"/>
            <a:ext cx="2098880" cy="830997"/>
          </a:xfrm>
          <a:prstGeom prst="rect">
            <a:avLst/>
          </a:prstGeom>
          <a:noFill/>
        </p:spPr>
        <p:txBody>
          <a:bodyPr wrap="square" rtlCol="0">
            <a:spAutoFit/>
          </a:bodyPr>
          <a:lstStyle/>
          <a:p>
            <a:pPr algn="r" rtl="1"/>
            <a:r>
              <a:rPr lang="fa-IR" sz="2400" b="1" dirty="0">
                <a:cs typeface="B Nazanin" panose="00000400000000000000" pitchFamily="2" charset="-78"/>
              </a:rPr>
              <a:t>پاویون اصلی </a:t>
            </a:r>
          </a:p>
          <a:p>
            <a:pPr algn="r" rtl="1"/>
            <a:r>
              <a:rPr lang="fa-IR" sz="2400" b="1" dirty="0">
                <a:cs typeface="B Nazanin" panose="00000400000000000000" pitchFamily="2" charset="-78"/>
              </a:rPr>
              <a:t>و موضوعی اکسپو</a:t>
            </a:r>
            <a:endParaRPr lang="en-US" sz="2400" b="1" dirty="0">
              <a:cs typeface="B Nazanin" panose="00000400000000000000" pitchFamily="2" charset="-78"/>
            </a:endParaRPr>
          </a:p>
        </p:txBody>
      </p:sp>
    </p:spTree>
    <p:extLst>
      <p:ext uri="{BB962C8B-B14F-4D97-AF65-F5344CB8AC3E}">
        <p14:creationId xmlns:p14="http://schemas.microsoft.com/office/powerpoint/2010/main" val="192595204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BFF342-E265-430C-8335-DED313077592}"/>
              </a:ext>
            </a:extLst>
          </p:cNvPr>
          <p:cNvSpPr>
            <a:spLocks noGrp="1"/>
          </p:cNvSpPr>
          <p:nvPr>
            <p:ph type="body" sz="half" idx="2"/>
          </p:nvPr>
        </p:nvSpPr>
        <p:spPr>
          <a:xfrm>
            <a:off x="5986489" y="3572285"/>
            <a:ext cx="5398362" cy="613927"/>
          </a:xfrm>
        </p:spPr>
        <p:txBody>
          <a:bodyPr>
            <a:noAutofit/>
          </a:bodyPr>
          <a:lstStyle/>
          <a:p>
            <a:pPr algn="r" rtl="1"/>
            <a:r>
              <a:rPr lang="fa-IR" sz="2400" dirty="0">
                <a:cs typeface="B Nazanin" panose="00000400000000000000" pitchFamily="2" charset="-78"/>
              </a:rPr>
              <a:t>در ورودی از نمای اصلی عقب تر است و فضای سایه داری برای انتظار بازدید کنندگان را فراهم کرده</a:t>
            </a:r>
            <a:endParaRPr lang="en-US" sz="2400" dirty="0">
              <a:cs typeface="B Nazanin" panose="00000400000000000000" pitchFamily="2" charset="-78"/>
            </a:endParaRPr>
          </a:p>
          <a:p>
            <a:pPr algn="r" rtl="1"/>
            <a:endParaRPr lang="en-US" sz="2400" dirty="0">
              <a:cs typeface="B Nazanin" panose="00000400000000000000" pitchFamily="2" charset="-78"/>
            </a:endParaRPr>
          </a:p>
        </p:txBody>
      </p:sp>
      <p:pic>
        <p:nvPicPr>
          <p:cNvPr id="5" name="Picture 4">
            <a:extLst>
              <a:ext uri="{FF2B5EF4-FFF2-40B4-BE49-F238E27FC236}">
                <a16:creationId xmlns:a16="http://schemas.microsoft.com/office/drawing/2014/main" id="{E0A610D2-565D-400C-8A7F-4DD445B38F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394" y="3137308"/>
            <a:ext cx="5557916" cy="3690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06D8DF10-0745-4796-B67A-E842D27E1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96557"/>
            <a:ext cx="5648663" cy="27720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Arrow: Bent 12">
            <a:extLst>
              <a:ext uri="{FF2B5EF4-FFF2-40B4-BE49-F238E27FC236}">
                <a16:creationId xmlns:a16="http://schemas.microsoft.com/office/drawing/2014/main" id="{29F99FDB-B237-416E-A6DE-066DF2F03329}"/>
              </a:ext>
            </a:extLst>
          </p:cNvPr>
          <p:cNvSpPr/>
          <p:nvPr/>
        </p:nvSpPr>
        <p:spPr>
          <a:xfrm rot="10800000">
            <a:off x="5024761" y="1414184"/>
            <a:ext cx="5939161" cy="1055038"/>
          </a:xfrm>
          <a:prstGeom prst="bentArrow">
            <a:avLst>
              <a:gd name="adj1" fmla="val 26166"/>
              <a:gd name="adj2" fmla="val 25000"/>
              <a:gd name="adj3" fmla="val 25000"/>
              <a:gd name="adj4" fmla="val 38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Arrow: Left 13">
            <a:extLst>
              <a:ext uri="{FF2B5EF4-FFF2-40B4-BE49-F238E27FC236}">
                <a16:creationId xmlns:a16="http://schemas.microsoft.com/office/drawing/2014/main" id="{81E46E74-9674-4CD8-8217-7F2ADFC60067}"/>
              </a:ext>
            </a:extLst>
          </p:cNvPr>
          <p:cNvSpPr/>
          <p:nvPr/>
        </p:nvSpPr>
        <p:spPr>
          <a:xfrm>
            <a:off x="5024761" y="1581627"/>
            <a:ext cx="2244461" cy="2939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A9FC4BB-799F-4345-B89E-E4EFF45C0533}"/>
              </a:ext>
            </a:extLst>
          </p:cNvPr>
          <p:cNvSpPr txBox="1"/>
          <p:nvPr/>
        </p:nvSpPr>
        <p:spPr>
          <a:xfrm>
            <a:off x="447337" y="1128413"/>
            <a:ext cx="4213439" cy="1200329"/>
          </a:xfrm>
          <a:prstGeom prst="rect">
            <a:avLst/>
          </a:prstGeom>
          <a:noFill/>
        </p:spPr>
        <p:txBody>
          <a:bodyPr wrap="square" rtlCol="0">
            <a:spAutoFit/>
          </a:bodyPr>
          <a:lstStyle/>
          <a:p>
            <a:endParaRPr lang="en-US" sz="2400" dirty="0">
              <a:cs typeface="B Nazanin" panose="00000400000000000000" pitchFamily="2" charset="-78"/>
            </a:endParaRPr>
          </a:p>
          <a:p>
            <a:pPr algn="r" rtl="1"/>
            <a:r>
              <a:rPr lang="fa-IR" sz="2400" dirty="0">
                <a:cs typeface="B Nazanin" panose="00000400000000000000" pitchFamily="2" charset="-78"/>
              </a:rPr>
              <a:t>پاویون در جزیره ای مصنوعی ساخته شده که با دو پل به ساحل متصل می شود</a:t>
            </a:r>
            <a:endParaRPr lang="en-US" sz="2400" dirty="0">
              <a:cs typeface="B Nazanin" panose="00000400000000000000" pitchFamily="2" charset="-78"/>
            </a:endParaRPr>
          </a:p>
        </p:txBody>
      </p:sp>
      <p:sp>
        <p:nvSpPr>
          <p:cNvPr id="18" name="Rectangle 17">
            <a:extLst>
              <a:ext uri="{FF2B5EF4-FFF2-40B4-BE49-F238E27FC236}">
                <a16:creationId xmlns:a16="http://schemas.microsoft.com/office/drawing/2014/main" id="{BA1DA3E4-98AD-4901-A174-C1F35B895F7A}"/>
              </a:ext>
            </a:extLst>
          </p:cNvPr>
          <p:cNvSpPr/>
          <p:nvPr/>
        </p:nvSpPr>
        <p:spPr>
          <a:xfrm>
            <a:off x="3121307" y="4919644"/>
            <a:ext cx="1935332" cy="1472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D4E8479-4EBC-4DF8-9789-29E845DDD7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1149" y="4457557"/>
            <a:ext cx="5398363" cy="2433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a:extLst>
              <a:ext uri="{FF2B5EF4-FFF2-40B4-BE49-F238E27FC236}">
                <a16:creationId xmlns:a16="http://schemas.microsoft.com/office/drawing/2014/main" id="{0F29CA27-0277-4C27-8FDF-C5C494617174}"/>
              </a:ext>
            </a:extLst>
          </p:cNvPr>
          <p:cNvSpPr/>
          <p:nvPr/>
        </p:nvSpPr>
        <p:spPr>
          <a:xfrm>
            <a:off x="7483757" y="5443817"/>
            <a:ext cx="1745968" cy="10826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715669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BFF342-E265-430C-8335-DED313077592}"/>
              </a:ext>
            </a:extLst>
          </p:cNvPr>
          <p:cNvSpPr>
            <a:spLocks noGrp="1"/>
          </p:cNvSpPr>
          <p:nvPr>
            <p:ph type="body" sz="half" idx="2"/>
          </p:nvPr>
        </p:nvSpPr>
        <p:spPr>
          <a:xfrm>
            <a:off x="5157927" y="3105312"/>
            <a:ext cx="6915114" cy="1554186"/>
          </a:xfrm>
        </p:spPr>
        <p:txBody>
          <a:bodyPr>
            <a:normAutofit fontScale="92500"/>
          </a:bodyPr>
          <a:lstStyle/>
          <a:p>
            <a:pPr algn="r" rtl="1"/>
            <a:r>
              <a:rPr lang="fa-IR" sz="2400" dirty="0">
                <a:cs typeface="B Nazanin" panose="00000400000000000000" pitchFamily="2" charset="-78"/>
              </a:rPr>
              <a:t>اگر از سمت دریا به آن نگاه کنیم چیدمان فشرده مخروط های بتنی را می بینیم که مانند یک ساحل صخره ای به نظر می آیند. از سمت خشکی به شکل یک لنداسکیپ مصنوعی است که از با شیب ملایم از زمین ارتفاع می گیرد</a:t>
            </a:r>
            <a:endParaRPr lang="en-US" sz="2400" dirty="0">
              <a:cs typeface="B Nazanin" panose="00000400000000000000" pitchFamily="2" charset="-78"/>
            </a:endParaRPr>
          </a:p>
        </p:txBody>
      </p:sp>
      <p:pic>
        <p:nvPicPr>
          <p:cNvPr id="7" name="Picture 6">
            <a:extLst>
              <a:ext uri="{FF2B5EF4-FFF2-40B4-BE49-F238E27FC236}">
                <a16:creationId xmlns:a16="http://schemas.microsoft.com/office/drawing/2014/main" id="{2C56090F-A232-4B37-874A-1357F5ACA5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008"/>
            <a:ext cx="5157927" cy="47275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a:extLst>
              <a:ext uri="{FF2B5EF4-FFF2-40B4-BE49-F238E27FC236}">
                <a16:creationId xmlns:a16="http://schemas.microsoft.com/office/drawing/2014/main" id="{D724D0F8-09A2-40D6-AE51-2E13107582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0337" y="4732788"/>
            <a:ext cx="7231663" cy="21405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Arrow Connector 4">
            <a:extLst>
              <a:ext uri="{FF2B5EF4-FFF2-40B4-BE49-F238E27FC236}">
                <a16:creationId xmlns:a16="http://schemas.microsoft.com/office/drawing/2014/main" id="{062E1237-0CA2-4B26-9DCC-A83F1852B54F}"/>
              </a:ext>
            </a:extLst>
          </p:cNvPr>
          <p:cNvCxnSpPr>
            <a:cxnSpLocks/>
          </p:cNvCxnSpPr>
          <p:nvPr/>
        </p:nvCxnSpPr>
        <p:spPr>
          <a:xfrm flipH="1" flipV="1">
            <a:off x="9506716" y="5297653"/>
            <a:ext cx="2566325" cy="50542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EEE73DE9-3C3D-41EC-8427-954B6CCF65DD}"/>
              </a:ext>
            </a:extLst>
          </p:cNvPr>
          <p:cNvCxnSpPr>
            <a:cxnSpLocks/>
          </p:cNvCxnSpPr>
          <p:nvPr/>
        </p:nvCxnSpPr>
        <p:spPr>
          <a:xfrm flipV="1">
            <a:off x="6205491" y="4977474"/>
            <a:ext cx="1171768" cy="207060"/>
          </a:xfrm>
          <a:prstGeom prst="bentConnector3">
            <a:avLst>
              <a:gd name="adj1" fmla="val 70456"/>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6D4E42BF-C375-4FE7-A565-88E4DFFA1554}"/>
              </a:ext>
            </a:extLst>
          </p:cNvPr>
          <p:cNvCxnSpPr>
            <a:cxnSpLocks/>
          </p:cNvCxnSpPr>
          <p:nvPr/>
        </p:nvCxnSpPr>
        <p:spPr>
          <a:xfrm>
            <a:off x="7119891" y="4970024"/>
            <a:ext cx="2268376" cy="241645"/>
          </a:xfrm>
          <a:prstGeom prst="bentConnector3">
            <a:avLst>
              <a:gd name="adj1" fmla="val 56653"/>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92CD991-D6A0-4DFC-8297-8F98B4FEC3D9}"/>
              </a:ext>
            </a:extLst>
          </p:cNvPr>
          <p:cNvSpPr txBox="1"/>
          <p:nvPr/>
        </p:nvSpPr>
        <p:spPr>
          <a:xfrm>
            <a:off x="10365127" y="4999868"/>
            <a:ext cx="1766656" cy="369332"/>
          </a:xfrm>
          <a:prstGeom prst="rect">
            <a:avLst/>
          </a:prstGeom>
          <a:noFill/>
        </p:spPr>
        <p:txBody>
          <a:bodyPr wrap="square" rtlCol="0">
            <a:spAutoFit/>
          </a:bodyPr>
          <a:lstStyle/>
          <a:p>
            <a:r>
              <a:rPr lang="fa-IR" dirty="0">
                <a:solidFill>
                  <a:schemeClr val="bg1"/>
                </a:solidFill>
                <a:cs typeface="B Nazanin" panose="00000400000000000000" pitchFamily="2" charset="-78"/>
              </a:rPr>
              <a:t>نمای رو به خشکی</a:t>
            </a:r>
            <a:endParaRPr lang="en-US" dirty="0">
              <a:solidFill>
                <a:schemeClr val="bg1"/>
              </a:solidFill>
              <a:cs typeface="B Nazanin" panose="00000400000000000000" pitchFamily="2" charset="-78"/>
            </a:endParaRPr>
          </a:p>
        </p:txBody>
      </p:sp>
      <p:sp>
        <p:nvSpPr>
          <p:cNvPr id="10" name="TextBox 9">
            <a:extLst>
              <a:ext uri="{FF2B5EF4-FFF2-40B4-BE49-F238E27FC236}">
                <a16:creationId xmlns:a16="http://schemas.microsoft.com/office/drawing/2014/main" id="{2E2101CB-A63F-41D6-BDA2-94CF881E81F5}"/>
              </a:ext>
            </a:extLst>
          </p:cNvPr>
          <p:cNvSpPr txBox="1"/>
          <p:nvPr/>
        </p:nvSpPr>
        <p:spPr>
          <a:xfrm>
            <a:off x="5228751" y="4815202"/>
            <a:ext cx="2270154" cy="369332"/>
          </a:xfrm>
          <a:prstGeom prst="rect">
            <a:avLst/>
          </a:prstGeom>
          <a:noFill/>
        </p:spPr>
        <p:txBody>
          <a:bodyPr wrap="square" rtlCol="0">
            <a:spAutoFit/>
          </a:bodyPr>
          <a:lstStyle/>
          <a:p>
            <a:r>
              <a:rPr lang="fa-IR" dirty="0">
                <a:solidFill>
                  <a:schemeClr val="bg1"/>
                </a:solidFill>
                <a:cs typeface="B Nazanin" panose="00000400000000000000" pitchFamily="2" charset="-78"/>
              </a:rPr>
              <a:t>نمای رو به دریا</a:t>
            </a:r>
            <a:endParaRPr lang="en-US" dirty="0">
              <a:solidFill>
                <a:schemeClr val="bg1"/>
              </a:solidFill>
              <a:cs typeface="B Nazanin" panose="00000400000000000000" pitchFamily="2" charset="-78"/>
            </a:endParaRPr>
          </a:p>
        </p:txBody>
      </p:sp>
      <p:sp>
        <p:nvSpPr>
          <p:cNvPr id="2" name="Parallelogram 1">
            <a:extLst>
              <a:ext uri="{FF2B5EF4-FFF2-40B4-BE49-F238E27FC236}">
                <a16:creationId xmlns:a16="http://schemas.microsoft.com/office/drawing/2014/main" id="{24438D0D-7F58-4170-83FD-39669284993A}"/>
              </a:ext>
            </a:extLst>
          </p:cNvPr>
          <p:cNvSpPr/>
          <p:nvPr/>
        </p:nvSpPr>
        <p:spPr>
          <a:xfrm>
            <a:off x="8775282" y="1646331"/>
            <a:ext cx="2330682" cy="1067294"/>
          </a:xfrm>
          <a:prstGeom prst="parallelogram">
            <a:avLst>
              <a:gd name="adj" fmla="val 73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Magnetic Disk 10">
            <a:extLst>
              <a:ext uri="{FF2B5EF4-FFF2-40B4-BE49-F238E27FC236}">
                <a16:creationId xmlns:a16="http://schemas.microsoft.com/office/drawing/2014/main" id="{61D55330-F3E5-49E0-90FD-7B042AB8095B}"/>
              </a:ext>
            </a:extLst>
          </p:cNvPr>
          <p:cNvSpPr/>
          <p:nvPr/>
        </p:nvSpPr>
        <p:spPr>
          <a:xfrm>
            <a:off x="6681485" y="1500660"/>
            <a:ext cx="1171853" cy="126554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C4D084FC-16BB-4649-850F-26FBDC41C277}"/>
              </a:ext>
            </a:extLst>
          </p:cNvPr>
          <p:cNvSpPr/>
          <p:nvPr/>
        </p:nvSpPr>
        <p:spPr>
          <a:xfrm>
            <a:off x="10872480" y="2047836"/>
            <a:ext cx="292963" cy="2525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6EF92383-3E93-4340-AE81-42E234429FE7}"/>
              </a:ext>
            </a:extLst>
          </p:cNvPr>
          <p:cNvSpPr/>
          <p:nvPr/>
        </p:nvSpPr>
        <p:spPr>
          <a:xfrm rot="10800000">
            <a:off x="8791872" y="1992570"/>
            <a:ext cx="292963" cy="2525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51A6C849-6866-4B4C-9264-6BE686F5A85C}"/>
              </a:ext>
            </a:extLst>
          </p:cNvPr>
          <p:cNvSpPr/>
          <p:nvPr/>
        </p:nvSpPr>
        <p:spPr>
          <a:xfrm rot="16200000">
            <a:off x="10046354" y="1298335"/>
            <a:ext cx="292963" cy="2525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EF20CD89-CFDA-4DAE-BC78-4DD5EFB8B438}"/>
              </a:ext>
            </a:extLst>
          </p:cNvPr>
          <p:cNvSpPr/>
          <p:nvPr/>
        </p:nvSpPr>
        <p:spPr>
          <a:xfrm rot="5400000">
            <a:off x="9467971" y="2785958"/>
            <a:ext cx="292963" cy="2525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489A7F00-3172-44B8-8283-01BD108051F7}"/>
              </a:ext>
            </a:extLst>
          </p:cNvPr>
          <p:cNvSpPr/>
          <p:nvPr/>
        </p:nvSpPr>
        <p:spPr>
          <a:xfrm rot="5400000">
            <a:off x="7135652" y="2849721"/>
            <a:ext cx="292963" cy="2525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5E392583-7281-4919-90C8-FBF6495E3654}"/>
              </a:ext>
            </a:extLst>
          </p:cNvPr>
          <p:cNvSpPr/>
          <p:nvPr/>
        </p:nvSpPr>
        <p:spPr>
          <a:xfrm rot="16200000">
            <a:off x="7121297" y="1346281"/>
            <a:ext cx="292963" cy="2525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E6A1B11-FF8D-400E-892F-276C65020EDD}"/>
              </a:ext>
            </a:extLst>
          </p:cNvPr>
          <p:cNvSpPr/>
          <p:nvPr/>
        </p:nvSpPr>
        <p:spPr>
          <a:xfrm>
            <a:off x="5779363" y="294318"/>
            <a:ext cx="6029436" cy="830997"/>
          </a:xfrm>
          <a:prstGeom prst="rect">
            <a:avLst/>
          </a:prstGeom>
        </p:spPr>
        <p:txBody>
          <a:bodyPr wrap="square">
            <a:spAutoFit/>
          </a:bodyPr>
          <a:lstStyle/>
          <a:p>
            <a:pPr algn="r" rtl="1"/>
            <a:r>
              <a:rPr lang="fa-IR" sz="2400" b="1" dirty="0">
                <a:cs typeface="B Nazanin" panose="00000400000000000000" pitchFamily="2" charset="-78"/>
              </a:rPr>
              <a:t>کانسپت: </a:t>
            </a:r>
            <a:r>
              <a:rPr lang="fa-IR" sz="2400" dirty="0">
                <a:cs typeface="B Nazanin" panose="00000400000000000000" pitchFamily="2" charset="-78"/>
              </a:rPr>
              <a:t>ما اقیانوس را از دو جنبه تجربه می کنیم</a:t>
            </a:r>
            <a:r>
              <a:rPr lang="en-US" sz="2400" dirty="0">
                <a:cs typeface="B Nazanin" panose="00000400000000000000" pitchFamily="2" charset="-78"/>
              </a:rPr>
              <a:t>:</a:t>
            </a:r>
            <a:r>
              <a:rPr lang="fa-IR" sz="2400" dirty="0">
                <a:cs typeface="B Nazanin" panose="00000400000000000000" pitchFamily="2" charset="-78"/>
              </a:rPr>
              <a:t> </a:t>
            </a:r>
            <a:endParaRPr lang="en-US" sz="2400" dirty="0">
              <a:cs typeface="B Nazanin" panose="00000400000000000000" pitchFamily="2" charset="-78"/>
            </a:endParaRPr>
          </a:p>
          <a:p>
            <a:pPr algn="r" rtl="1"/>
            <a:r>
              <a:rPr lang="fa-IR" sz="2400" dirty="0">
                <a:cs typeface="B Nazanin" panose="00000400000000000000" pitchFamily="2" charset="-78"/>
              </a:rPr>
              <a:t>          ۱. سطح بی پایان                      ۲. عمق</a:t>
            </a:r>
          </a:p>
        </p:txBody>
      </p:sp>
    </p:spTree>
    <p:extLst>
      <p:ext uri="{BB962C8B-B14F-4D97-AF65-F5344CB8AC3E}">
        <p14:creationId xmlns:p14="http://schemas.microsoft.com/office/powerpoint/2010/main" val="195942209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9C23E6-99BB-4492-9827-D8954A05E4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2500" y="0"/>
            <a:ext cx="10287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1">
            <a:extLst>
              <a:ext uri="{FF2B5EF4-FFF2-40B4-BE49-F238E27FC236}">
                <a16:creationId xmlns:a16="http://schemas.microsoft.com/office/drawing/2014/main" id="{3762E4D7-2D5F-4A04-8C23-FD53456B9BAE}"/>
              </a:ext>
            </a:extLst>
          </p:cNvPr>
          <p:cNvSpPr>
            <a:spLocks noGrp="1"/>
          </p:cNvSpPr>
          <p:nvPr>
            <p:ph type="title"/>
          </p:nvPr>
        </p:nvSpPr>
        <p:spPr>
          <a:xfrm>
            <a:off x="1162975" y="609602"/>
            <a:ext cx="10115252" cy="872970"/>
          </a:xfrm>
        </p:spPr>
        <p:txBody>
          <a:bodyPr>
            <a:normAutofit/>
          </a:bodyPr>
          <a:lstStyle/>
          <a:p>
            <a:pPr algn="l"/>
            <a:r>
              <a:rPr lang="fa-IR" b="1" dirty="0">
                <a:cs typeface="B Nazanin" panose="00000400000000000000" pitchFamily="2" charset="-78"/>
              </a:rPr>
              <a:t>نمای رو به خشکی</a:t>
            </a:r>
            <a:endParaRPr lang="en-US" b="1" dirty="0">
              <a:cs typeface="B Nazanin" panose="00000400000000000000" pitchFamily="2" charset="-78"/>
            </a:endParaRPr>
          </a:p>
        </p:txBody>
      </p:sp>
    </p:spTree>
    <p:extLst>
      <p:ext uri="{BB962C8B-B14F-4D97-AF65-F5344CB8AC3E}">
        <p14:creationId xmlns:p14="http://schemas.microsoft.com/office/powerpoint/2010/main" val="4438459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17A1A5-C610-44B3-8AD6-D01B16C85A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083" y="406151"/>
            <a:ext cx="7833065" cy="5874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Object 3">
            <a:extLst>
              <a:ext uri="{FF2B5EF4-FFF2-40B4-BE49-F238E27FC236}">
                <a16:creationId xmlns:a16="http://schemas.microsoft.com/office/drawing/2014/main" id="{F104FF7B-1E46-4B07-BF28-DF224E1BA721}"/>
              </a:ext>
            </a:extLst>
          </p:cNvPr>
          <p:cNvGraphicFramePr>
            <a:graphicFrameLocks noChangeAspect="1"/>
          </p:cNvGraphicFramePr>
          <p:nvPr>
            <p:extLst>
              <p:ext uri="{D42A27DB-BD31-4B8C-83A1-F6EECF244321}">
                <p14:modId xmlns:p14="http://schemas.microsoft.com/office/powerpoint/2010/main" val="9201019"/>
              </p:ext>
            </p:extLst>
          </p:nvPr>
        </p:nvGraphicFramePr>
        <p:xfrm>
          <a:off x="8167457" y="1711461"/>
          <a:ext cx="3792470" cy="3109113"/>
        </p:xfrm>
        <a:graphic>
          <a:graphicData uri="http://schemas.openxmlformats.org/presentationml/2006/ole">
            <mc:AlternateContent xmlns:mc="http://schemas.openxmlformats.org/markup-compatibility/2006">
              <mc:Choice xmlns:v="urn:schemas-microsoft-com:vml" Requires="v">
                <p:oleObj name="Bitmap Image" r:id="rId3" imgW="1859400" imgH="1523880" progId="Paint.Picture">
                  <p:embed/>
                </p:oleObj>
              </mc:Choice>
              <mc:Fallback>
                <p:oleObj name="Bitmap Image" r:id="rId3" imgW="1859400" imgH="1523880" progId="Paint.Picture">
                  <p:embed/>
                  <p:pic>
                    <p:nvPicPr>
                      <p:cNvPr id="0" name=""/>
                      <p:cNvPicPr/>
                      <p:nvPr/>
                    </p:nvPicPr>
                    <p:blipFill>
                      <a:blip r:embed="rId4"/>
                      <a:stretch>
                        <a:fillRect/>
                      </a:stretch>
                    </p:blipFill>
                    <p:spPr>
                      <a:xfrm>
                        <a:off x="8167457" y="1711461"/>
                        <a:ext cx="3792470" cy="3109113"/>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D01C59BE-3215-4740-A80C-B818D966D45A}"/>
              </a:ext>
            </a:extLst>
          </p:cNvPr>
          <p:cNvSpPr>
            <a:spLocks noGrp="1"/>
          </p:cNvSpPr>
          <p:nvPr>
            <p:ph type="title"/>
          </p:nvPr>
        </p:nvSpPr>
        <p:spPr>
          <a:xfrm>
            <a:off x="913775" y="609602"/>
            <a:ext cx="10364452" cy="872970"/>
          </a:xfrm>
        </p:spPr>
        <p:txBody>
          <a:bodyPr>
            <a:normAutofit/>
          </a:bodyPr>
          <a:lstStyle/>
          <a:p>
            <a:pPr algn="l"/>
            <a:r>
              <a:rPr lang="fa-IR" b="1" dirty="0">
                <a:cs typeface="B Nazanin" panose="00000400000000000000" pitchFamily="2" charset="-78"/>
              </a:rPr>
              <a:t>نمای رو به اقیانوس</a:t>
            </a:r>
            <a:endParaRPr lang="en-US" b="1" dirty="0">
              <a:cs typeface="B Nazanin" panose="00000400000000000000" pitchFamily="2" charset="-78"/>
            </a:endParaRPr>
          </a:p>
        </p:txBody>
      </p:sp>
    </p:spTree>
    <p:extLst>
      <p:ext uri="{BB962C8B-B14F-4D97-AF65-F5344CB8AC3E}">
        <p14:creationId xmlns:p14="http://schemas.microsoft.com/office/powerpoint/2010/main" val="110194762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DCC6D-C3AE-4938-9E89-900DE0CEDD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096000" cy="4233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80150972-4B80-40F2-A254-BE9718A207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232940"/>
            <a:ext cx="7395099" cy="36250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B9804191-7317-4D3A-81E0-1E0E09F10FCE}"/>
              </a:ext>
            </a:extLst>
          </p:cNvPr>
          <p:cNvSpPr/>
          <p:nvPr/>
        </p:nvSpPr>
        <p:spPr>
          <a:xfrm>
            <a:off x="7798459" y="1794938"/>
            <a:ext cx="3747855" cy="2170787"/>
          </a:xfrm>
          <a:prstGeom prst="rect">
            <a:avLst/>
          </a:prstGeom>
        </p:spPr>
        <p:txBody>
          <a:bodyPr wrap="square">
            <a:spAutoFit/>
          </a:bodyPr>
          <a:lstStyle/>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فرم پاویون از استوانه های عمودی که در سطح افقی باز شده اند شکل گرفته </a:t>
            </a:r>
          </a:p>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فضاهای عمودی استوانه ها حس عمق را القا می کنند، در مقابل سطوح افقی باز شده حس سطح را القا می کنند.</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9989738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0A390B-C85E-4004-945E-F10088F4FC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1100" y="0"/>
            <a:ext cx="9992392"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0A8970CC-0154-4872-8C5C-399F6D2887AE}"/>
              </a:ext>
            </a:extLst>
          </p:cNvPr>
          <p:cNvSpPr/>
          <p:nvPr/>
        </p:nvSpPr>
        <p:spPr>
          <a:xfrm>
            <a:off x="3411215" y="1822116"/>
            <a:ext cx="6417142" cy="923330"/>
          </a:xfrm>
          <a:prstGeom prst="rect">
            <a:avLst/>
          </a:prstGeom>
          <a:noFill/>
        </p:spPr>
        <p:txBody>
          <a:bodyPr wrap="none" lIns="91440" tIns="45720" rIns="91440" bIns="45720">
            <a:spAutoFit/>
          </a:bodyPr>
          <a:lstStyle/>
          <a:p>
            <a:pPr algn="ctr"/>
            <a:r>
              <a:rPr lang="fa-I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Arrow: Right 3">
            <a:extLst>
              <a:ext uri="{FF2B5EF4-FFF2-40B4-BE49-F238E27FC236}">
                <a16:creationId xmlns:a16="http://schemas.microsoft.com/office/drawing/2014/main" id="{56BEF107-E5F7-4E80-AA19-E0BF99874969}"/>
              </a:ext>
            </a:extLst>
          </p:cNvPr>
          <p:cNvSpPr/>
          <p:nvPr/>
        </p:nvSpPr>
        <p:spPr>
          <a:xfrm>
            <a:off x="2705554" y="1713390"/>
            <a:ext cx="798990" cy="3728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EEEB20FE-067B-4991-B6CF-C816E28F2AB9}"/>
              </a:ext>
            </a:extLst>
          </p:cNvPr>
          <p:cNvSpPr/>
          <p:nvPr/>
        </p:nvSpPr>
        <p:spPr>
          <a:xfrm>
            <a:off x="2705554" y="3242569"/>
            <a:ext cx="798990" cy="3728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85EBB68-C508-4DE3-8DAE-6528CAE5FD6B}"/>
              </a:ext>
            </a:extLst>
          </p:cNvPr>
          <p:cNvSpPr txBox="1"/>
          <p:nvPr/>
        </p:nvSpPr>
        <p:spPr>
          <a:xfrm>
            <a:off x="2265018" y="1244533"/>
            <a:ext cx="1680062" cy="523220"/>
          </a:xfrm>
          <a:prstGeom prst="rect">
            <a:avLst/>
          </a:prstGeom>
          <a:noFill/>
        </p:spPr>
        <p:txBody>
          <a:bodyPr wrap="square" rtlCol="0">
            <a:spAutoFit/>
          </a:bodyPr>
          <a:lstStyle/>
          <a:p>
            <a:r>
              <a:rPr lang="fa-IR" sz="2800" dirty="0">
                <a:solidFill>
                  <a:schemeClr val="bg1"/>
                </a:solidFill>
                <a:cs typeface="B Nazanin" panose="00000400000000000000" pitchFamily="2" charset="-78"/>
              </a:rPr>
              <a:t>سطح</a:t>
            </a:r>
            <a:endParaRPr lang="en-US" sz="2800" dirty="0">
              <a:solidFill>
                <a:schemeClr val="bg1"/>
              </a:solidFill>
              <a:cs typeface="B Nazanin" panose="00000400000000000000" pitchFamily="2" charset="-78"/>
            </a:endParaRPr>
          </a:p>
        </p:txBody>
      </p:sp>
      <p:sp>
        <p:nvSpPr>
          <p:cNvPr id="7" name="TextBox 6">
            <a:extLst>
              <a:ext uri="{FF2B5EF4-FFF2-40B4-BE49-F238E27FC236}">
                <a16:creationId xmlns:a16="http://schemas.microsoft.com/office/drawing/2014/main" id="{D7DBA0DE-D870-4B63-B411-47D0EB76FD20}"/>
              </a:ext>
            </a:extLst>
          </p:cNvPr>
          <p:cNvSpPr txBox="1"/>
          <p:nvPr/>
        </p:nvSpPr>
        <p:spPr>
          <a:xfrm>
            <a:off x="2190368" y="2799809"/>
            <a:ext cx="1680062" cy="523220"/>
          </a:xfrm>
          <a:prstGeom prst="rect">
            <a:avLst/>
          </a:prstGeom>
          <a:noFill/>
        </p:spPr>
        <p:txBody>
          <a:bodyPr wrap="square" rtlCol="0">
            <a:spAutoFit/>
          </a:bodyPr>
          <a:lstStyle/>
          <a:p>
            <a:r>
              <a:rPr lang="fa-IR" sz="2800" dirty="0">
                <a:solidFill>
                  <a:schemeClr val="bg1"/>
                </a:solidFill>
                <a:cs typeface="B Nazanin" panose="00000400000000000000" pitchFamily="2" charset="-78"/>
              </a:rPr>
              <a:t>عمق</a:t>
            </a:r>
            <a:endParaRPr lang="en-US"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18846079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214</Words>
  <Application>Microsoft Office PowerPoint</Application>
  <PresentationFormat>Widescreen</PresentationFormat>
  <Paragraphs>25</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Tw Cen MT</vt:lpstr>
      <vt:lpstr>Droplet</vt:lpstr>
      <vt:lpstr>Bitmap Image</vt:lpstr>
      <vt:lpstr>اکسپو 2012 یؤسو، کره جنوبی</vt:lpstr>
      <vt:lpstr>موضوع اکسپو</vt:lpstr>
      <vt:lpstr>Theme pavilion: one ocean by soma architects</vt:lpstr>
      <vt:lpstr>PowerPoint Presentation</vt:lpstr>
      <vt:lpstr>PowerPoint Presentation</vt:lpstr>
      <vt:lpstr>نمای رو به خشکی</vt:lpstr>
      <vt:lpstr>نمای رو به اقیانوس</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2021-05-13T11:22:29Z</dcterms:created>
  <dcterms:modified xsi:type="dcterms:W3CDTF">2021-05-13T11:32:58Z</dcterms:modified>
</cp:coreProperties>
</file>