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15" r:id="rId3"/>
    <p:sldId id="475" r:id="rId4"/>
    <p:sldId id="488" r:id="rId5"/>
    <p:sldId id="489" r:id="rId6"/>
    <p:sldId id="490" r:id="rId7"/>
    <p:sldId id="491" r:id="rId8"/>
    <p:sldId id="577" r:id="rId9"/>
    <p:sldId id="575" r:id="rId10"/>
    <p:sldId id="573" r:id="rId11"/>
    <p:sldId id="578" r:id="rId12"/>
    <p:sldId id="552" r:id="rId13"/>
    <p:sldId id="553" r:id="rId14"/>
    <p:sldId id="554" r:id="rId15"/>
    <p:sldId id="5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324" autoAdjust="0"/>
    <p:restoredTop sz="94660"/>
  </p:normalViewPr>
  <p:slideViewPr>
    <p:cSldViewPr snapToGrid="0">
      <p:cViewPr>
        <p:scale>
          <a:sx n="60" d="100"/>
          <a:sy n="60" d="100"/>
        </p:scale>
        <p:origin x="-60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3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21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03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6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9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6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0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0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2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4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3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E9065-49F1-47B0-9C77-3F15066A7A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9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014" y="1403131"/>
            <a:ext cx="10704786" cy="198645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4800" dirty="0" smtClean="0">
                <a:solidFill>
                  <a:srgbClr val="00B0F0"/>
                </a:solidFill>
                <a:cs typeface="B Titr" panose="00000700000000000000" pitchFamily="2" charset="-78"/>
              </a:rPr>
              <a:t/>
            </a:r>
            <a:br>
              <a:rPr lang="en-US" sz="4800" dirty="0" smtClean="0">
                <a:solidFill>
                  <a:srgbClr val="00B0F0"/>
                </a:solidFill>
                <a:cs typeface="B Titr" panose="00000700000000000000" pitchFamily="2" charset="-78"/>
              </a:rPr>
            </a:br>
            <a:r>
              <a:rPr lang="fa-IR" sz="4800" dirty="0" smtClean="0">
                <a:cs typeface="B Titr" panose="00000700000000000000" pitchFamily="2" charset="-78"/>
              </a:rPr>
              <a:t/>
            </a:r>
            <a:br>
              <a:rPr lang="fa-IR" sz="4800" dirty="0" smtClean="0">
                <a:cs typeface="B Titr" panose="00000700000000000000" pitchFamily="2" charset="-78"/>
              </a:rPr>
            </a:br>
            <a:r>
              <a:rPr lang="fa-IR" sz="6000" b="1" dirty="0" smtClean="0">
                <a:solidFill>
                  <a:srgbClr val="FFC000"/>
                </a:solidFill>
                <a:cs typeface="B Zar" panose="00000400000000000000" pitchFamily="2" charset="-78"/>
              </a:rPr>
              <a:t>تکنیک های رشد و توسعه شخصی</a:t>
            </a:r>
            <a:endParaRPr lang="en-US" sz="6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4538827"/>
            <a:ext cx="852914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 algn="ctr" rtl="1">
              <a:spcBef>
                <a:spcPts val="1000"/>
              </a:spcBef>
            </a:pPr>
            <a:r>
              <a:rPr lang="en-US" sz="4400" dirty="0">
                <a:solidFill>
                  <a:prstClr val="white"/>
                </a:solidFill>
              </a:rPr>
              <a:t/>
            </a:r>
            <a:br>
              <a:rPr lang="en-US" sz="4400" dirty="0">
                <a:solidFill>
                  <a:prstClr val="white"/>
                </a:solidFill>
              </a:rPr>
            </a:br>
            <a:r>
              <a:rPr lang="fa-IR" sz="4400" b="1" dirty="0">
                <a:solidFill>
                  <a:prstClr val="white"/>
                </a:solidFill>
                <a:cs typeface="B Zar" panose="00000400000000000000" pitchFamily="2" charset="-78"/>
              </a:rPr>
              <a:t>رشد شخصی چیست؟</a:t>
            </a:r>
            <a:br>
              <a:rPr lang="fa-IR" sz="4400" b="1" dirty="0">
                <a:solidFill>
                  <a:prstClr val="white"/>
                </a:solidFill>
                <a:cs typeface="B Zar" panose="00000400000000000000" pitchFamily="2" charset="-78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3576370" cy="359931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662" y="2336873"/>
            <a:ext cx="7173309" cy="3599316"/>
          </a:xfrm>
        </p:spPr>
        <p:txBody>
          <a:bodyPr>
            <a:normAutofit/>
          </a:bodyPr>
          <a:lstStyle/>
          <a:p>
            <a:pPr algn="r" rtl="1"/>
            <a:endParaRPr lang="fa-IR" sz="4000" b="1" dirty="0">
              <a:cs typeface="B Zar" panose="00000400000000000000" pitchFamily="2" charset="-78"/>
            </a:endParaRPr>
          </a:p>
          <a:p>
            <a:pPr algn="r" rtl="1"/>
            <a:r>
              <a:rPr lang="fa-IR" sz="4000" b="1" dirty="0">
                <a:cs typeface="B Zar" panose="00000400000000000000" pitchFamily="2" charset="-78"/>
              </a:rPr>
              <a:t>رشد شخصی می‌تواند شامل هر مهارتی باشد که وضعیت احساسی، فکری و رفتاری شما را بهبود بخشد. </a:t>
            </a:r>
            <a:endParaRPr lang="en-US" sz="4000" b="1" dirty="0"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69" y="2324593"/>
            <a:ext cx="3255689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b="1" dirty="0" smtClean="0">
                <a:cs typeface="B Zar" panose="00000400000000000000" pitchFamily="2" charset="-78"/>
              </a:rPr>
              <a:t>رشد شخصی</a:t>
            </a:r>
            <a:endParaRPr lang="en-US" sz="60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6" y="2632841"/>
            <a:ext cx="8418786" cy="309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86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رشد شخصی </a:t>
            </a:r>
            <a:r>
              <a:rPr lang="fa-IR" sz="4000" b="1" dirty="0" smtClean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اصطلاحی است </a:t>
            </a:r>
            <a:r>
              <a:rPr lang="fa-IR" sz="4000" b="1" dirty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که به تکنیک‌های مختلف برای </a:t>
            </a:r>
            <a:r>
              <a:rPr lang="fa-IR" sz="4000" b="1" dirty="0" smtClean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بهبود:</a:t>
            </a:r>
          </a:p>
          <a:p>
            <a:pPr algn="r" rtl="1"/>
            <a:r>
              <a:rPr lang="fa-IR" sz="4000" b="1" dirty="0" smtClean="0">
                <a:solidFill>
                  <a:srgbClr val="002060"/>
                </a:solidFill>
                <a:latin typeface="Vazir"/>
                <a:cs typeface="Zar" panose="00000400000000000000" pitchFamily="2" charset="-78"/>
              </a:rPr>
              <a:t> </a:t>
            </a:r>
            <a:r>
              <a:rPr lang="fa-IR" sz="4000" b="1" dirty="0">
                <a:solidFill>
                  <a:srgbClr val="002060"/>
                </a:solidFill>
                <a:latin typeface="Vazir"/>
                <a:cs typeface="Zar" panose="00000400000000000000" pitchFamily="2" charset="-78"/>
              </a:rPr>
              <a:t>عادت‌ها، رفتار، اعمال و واکنش‌های افراد اشاره می‌کند</a:t>
            </a:r>
            <a:endParaRPr lang="en-US" sz="4000" b="1" dirty="0">
              <a:solidFill>
                <a:srgbClr val="002060"/>
              </a:solidFill>
              <a:cs typeface="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51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002221"/>
            <a:ext cx="10058401" cy="4351282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002060"/>
                </a:solidFill>
                <a:latin typeface="Vazir"/>
                <a:cs typeface="Zar" panose="00000400000000000000" pitchFamily="2" charset="-78"/>
              </a:rPr>
              <a:t>با وجود اینکه بسیاری از مردم به دنبال موفقیت بیشتر در </a:t>
            </a:r>
            <a:r>
              <a:rPr lang="fa-IR" sz="2800" b="1" dirty="0" smtClean="0">
                <a:solidFill>
                  <a:srgbClr val="002060"/>
                </a:solidFill>
                <a:latin typeface="Vazir"/>
                <a:cs typeface="Zar" panose="00000400000000000000" pitchFamily="2" charset="-78"/>
              </a:rPr>
              <a:t>زندگی شان </a:t>
            </a:r>
            <a:r>
              <a:rPr lang="fa-IR" sz="2800" b="1" dirty="0">
                <a:solidFill>
                  <a:srgbClr val="002060"/>
                </a:solidFill>
                <a:latin typeface="Vazir"/>
                <a:cs typeface="Zar" panose="00000400000000000000" pitchFamily="2" charset="-78"/>
              </a:rPr>
              <a:t>هستند ولی تعداد بسیاری کمی از آنها  از مراحل رشد و توسعه فردی خبر دارند</a:t>
            </a:r>
            <a:r>
              <a:rPr lang="fa-IR" sz="2800" b="1" dirty="0" smtClean="0">
                <a:solidFill>
                  <a:srgbClr val="002060"/>
                </a:solidFill>
                <a:latin typeface="Vazir"/>
                <a:cs typeface="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2060"/>
                </a:solidFill>
                <a:latin typeface="Vazir"/>
                <a:cs typeface="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2060"/>
                </a:solidFill>
                <a:latin typeface="Vazir"/>
                <a:cs typeface="Zar" panose="00000400000000000000" pitchFamily="2" charset="-78"/>
              </a:rPr>
              <a:t>در واقع </a:t>
            </a:r>
            <a:r>
              <a:rPr lang="fa-IR" sz="2800" b="1" dirty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عدم آگاهی </a:t>
            </a:r>
            <a:r>
              <a:rPr lang="fa-IR" sz="2800" b="1" dirty="0">
                <a:solidFill>
                  <a:srgbClr val="002060"/>
                </a:solidFill>
                <a:latin typeface="Vazir"/>
                <a:cs typeface="Zar" panose="00000400000000000000" pitchFamily="2" charset="-78"/>
              </a:rPr>
              <a:t>باعث می‌شود تا شما </a:t>
            </a:r>
            <a:r>
              <a:rPr lang="fa-IR" sz="2800" b="1" dirty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انرژی زیادی </a:t>
            </a:r>
            <a:r>
              <a:rPr lang="fa-IR" sz="2800" b="1" dirty="0">
                <a:solidFill>
                  <a:srgbClr val="002060"/>
                </a:solidFill>
                <a:latin typeface="Vazir"/>
                <a:cs typeface="Zar" panose="00000400000000000000" pitchFamily="2" charset="-78"/>
              </a:rPr>
              <a:t>صرف کنید و زمان زیادی را سپری کنید تا کمی رشد کنید</a:t>
            </a:r>
            <a:endParaRPr lang="en-US" sz="2800" b="1" dirty="0">
              <a:solidFill>
                <a:srgbClr val="002060"/>
              </a:solidFill>
              <a:cs typeface="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22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39158"/>
            <a:ext cx="9613861" cy="4319751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fa-IR" sz="3200" b="1" dirty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در زمینه رشد شخصی</a:t>
            </a:r>
            <a:r>
              <a:rPr lang="fa-IR" sz="3200" b="1" dirty="0" smtClean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، اغلب مردم به هدف های </a:t>
            </a:r>
            <a:r>
              <a:rPr lang="fa-IR" sz="3200" b="1" dirty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کوتاه مدت و انجام دادن آن‌ها فکر </a:t>
            </a:r>
            <a:r>
              <a:rPr lang="fa-IR" sz="3200" b="1" dirty="0" smtClean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می کنند.</a:t>
            </a:r>
          </a:p>
          <a:p>
            <a:pPr algn="r" rtl="1">
              <a:lnSpc>
                <a:spcPct val="100000"/>
              </a:lnSpc>
            </a:pPr>
            <a:r>
              <a:rPr lang="fa-IR" sz="3200" b="1" dirty="0" smtClean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 </a:t>
            </a:r>
            <a:r>
              <a:rPr lang="fa-IR" sz="3200" b="1" dirty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در حالی که زندگی، یک فرآیند بلند مدت است که پایان ندارد</a:t>
            </a:r>
            <a:r>
              <a:rPr lang="fa-IR" sz="3200" b="1" dirty="0" smtClean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.</a:t>
            </a:r>
          </a:p>
          <a:p>
            <a:pPr algn="r" rtl="1">
              <a:lnSpc>
                <a:spcPct val="100000"/>
              </a:lnSpc>
            </a:pPr>
            <a:r>
              <a:rPr lang="fa-IR" sz="3200" b="1" dirty="0" smtClean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 </a:t>
            </a:r>
            <a:r>
              <a:rPr lang="fa-IR" sz="3200" b="1" dirty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هرچه بیشتر بدانید، بهتر است و قاعده اصلی رشد شخصی، کسب دانش، بهبود مهارت‌ها و خروج از ناحیه امن خودتان است</a:t>
            </a:r>
            <a:r>
              <a:rPr lang="fa-IR" sz="3200" b="1" dirty="0" smtClean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.</a:t>
            </a:r>
          </a:p>
          <a:p>
            <a:pPr algn="r" rtl="1">
              <a:lnSpc>
                <a:spcPct val="100000"/>
              </a:lnSpc>
            </a:pPr>
            <a:r>
              <a:rPr lang="fa-IR" sz="3200" b="1" dirty="0" smtClean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 </a:t>
            </a:r>
            <a:r>
              <a:rPr lang="fa-IR" sz="3200" b="1" dirty="0">
                <a:solidFill>
                  <a:srgbClr val="FFFF00"/>
                </a:solidFill>
                <a:latin typeface="Vazir"/>
                <a:cs typeface="Zar" panose="00000400000000000000" pitchFamily="2" charset="-78"/>
              </a:rPr>
              <a:t>اگرچه انجام دادن این موارد از آنچه که فکر میکنید سخت تر است</a:t>
            </a:r>
            <a:endParaRPr lang="en-US" sz="3200" b="1" dirty="0">
              <a:solidFill>
                <a:srgbClr val="FFFF00"/>
              </a:solidFill>
              <a:cs typeface="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31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7200" b="1" dirty="0" smtClean="0">
                <a:cs typeface="Zar" panose="00000400000000000000" pitchFamily="2" charset="-78"/>
              </a:rPr>
              <a:t>7 مرحله رشد فردی</a:t>
            </a:r>
            <a:endParaRPr lang="en-US" sz="7200" b="1" dirty="0">
              <a:cs typeface="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4573642"/>
            <a:ext cx="84976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65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cs typeface="B Zar" panose="00000400000000000000" pitchFamily="2" charset="-78"/>
              </a:rPr>
              <a:t>معرفی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4580" y="3052293"/>
            <a:ext cx="5039602" cy="2883894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رضا برومند</a:t>
            </a:r>
          </a:p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کارشناسی روان شناسی بالینی از دانشگاه اصفهان</a:t>
            </a:r>
          </a:p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کارشناسی ارشد روان شناسی تربیتی از دانشگاه شیراز</a:t>
            </a:r>
          </a:p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دکترای تخصصی مشاوره خانواده از دانشگاه هرمزگان</a:t>
            </a:r>
            <a:endParaRPr lang="en-US" sz="2800" b="1" dirty="0"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9" y="2511380"/>
            <a:ext cx="4135661" cy="37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7200" b="1" dirty="0" smtClean="0">
                <a:cs typeface="B Zar" panose="00000400000000000000" pitchFamily="2" charset="-78"/>
              </a:rPr>
              <a:t>مقدمه</a:t>
            </a:r>
            <a:endParaRPr lang="en-US" sz="72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وقتی به نقطه ای می رسید که فکر می کنید توان جلو رفتن ندارید،تنها کاری که باید انجام دهید این است که </a:t>
            </a:r>
            <a:r>
              <a:rPr lang="fa-IR" sz="4000" b="1" dirty="0" smtClean="0">
                <a:solidFill>
                  <a:srgbClr val="FFFF00"/>
                </a:solidFill>
                <a:cs typeface="B Zar" panose="00000400000000000000" pitchFamily="2" charset="-78"/>
              </a:rPr>
              <a:t>یک قدم دیگر </a:t>
            </a:r>
            <a:r>
              <a:rPr lang="fa-IR" sz="4000" b="1" dirty="0" smtClean="0">
                <a:cs typeface="B Zar" panose="00000400000000000000" pitchFamily="2" charset="-78"/>
              </a:rPr>
              <a:t>بردارید</a:t>
            </a:r>
            <a:endParaRPr lang="en-US" sz="4000" b="1" dirty="0"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2" y="5200650"/>
            <a:ext cx="9726339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25670" y="2727434"/>
            <a:ext cx="8607972" cy="163961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a-IR" altLang="en-US" b="1" cap="none" dirty="0" smtClean="0">
                <a:ea typeface="Yagut" pitchFamily="2" charset="0"/>
                <a:cs typeface="Zar" panose="00000400000000000000" pitchFamily="2" charset="-78"/>
              </a:rPr>
              <a:t>رشد و توسعه </a:t>
            </a:r>
            <a:r>
              <a:rPr lang="fa-IR" altLang="en-US" b="1" dirty="0" smtClean="0">
                <a:ea typeface="Yagut" pitchFamily="2" charset="0"/>
                <a:cs typeface="Zar" panose="00000400000000000000" pitchFamily="2" charset="-78"/>
              </a:rPr>
              <a:t>شخصی</a:t>
            </a:r>
            <a:r>
              <a:rPr lang="fa-IR" altLang="en-US" cap="none" dirty="0" smtClean="0"/>
              <a:t/>
            </a:r>
            <a:br>
              <a:rPr lang="fa-IR" altLang="en-US" cap="none" dirty="0" smtClean="0"/>
            </a:br>
            <a:endParaRPr lang="en-US" altLang="en-US" cap="non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" y="4457700"/>
            <a:ext cx="867103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fa-IR" altLang="en-US" sz="6000" b="1" cap="none" dirty="0" smtClean="0">
                <a:solidFill>
                  <a:srgbClr val="FF0000"/>
                </a:solidFill>
                <a:ea typeface="Yagut" pitchFamily="2" charset="0"/>
                <a:cs typeface="Zar" panose="00000400000000000000" pitchFamily="2" charset="-78"/>
              </a:rPr>
              <a:t>يک سئوال</a:t>
            </a:r>
            <a:r>
              <a:rPr lang="fa-IR" altLang="en-US" sz="3600" b="1" cap="none" dirty="0" smtClean="0">
                <a:ea typeface="Yagut" pitchFamily="2" charset="0"/>
                <a:cs typeface="Yagut" pitchFamily="2" charset="0"/>
              </a:rPr>
              <a:t>:</a:t>
            </a:r>
            <a:endParaRPr lang="en-US" altLang="en-US" sz="3600" b="1" cap="none" dirty="0" smtClean="0">
              <a:ea typeface="Yagut" pitchFamily="2" charset="0"/>
              <a:cs typeface="Yagut" pitchFamily="2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364828"/>
            <a:ext cx="9956800" cy="4108998"/>
          </a:xfrm>
        </p:spPr>
        <p:txBody>
          <a:bodyPr>
            <a:normAutofit/>
          </a:bodyPr>
          <a:lstStyle/>
          <a:p>
            <a:pPr algn="r" rtl="1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fa-IR" altLang="en-US" sz="4400" b="1" dirty="0" smtClean="0">
                <a:ea typeface="Yagut" pitchFamily="2" charset="0"/>
                <a:cs typeface="Zar" panose="00000400000000000000" pitchFamily="2" charset="-78"/>
              </a:rPr>
              <a:t>آيا شما حاضريد با من به يک سفر يک روزه بياييد؟</a:t>
            </a:r>
          </a:p>
          <a:p>
            <a:pPr algn="r" rtl="1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fa-IR" altLang="en-US" sz="4400" b="1" dirty="0" smtClean="0">
                <a:ea typeface="Yagut" pitchFamily="2" charset="0"/>
                <a:cs typeface="Zar" panose="00000400000000000000" pitchFamily="2" charset="-78"/>
              </a:rPr>
              <a:t>يک سفر هفت روزه چطور؟</a:t>
            </a:r>
          </a:p>
          <a:p>
            <a:pPr algn="r" rtl="1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fa-IR" altLang="en-US" sz="4400" b="1" dirty="0" smtClean="0">
                <a:ea typeface="Yagut" pitchFamily="2" charset="0"/>
                <a:cs typeface="Zar" panose="00000400000000000000" pitchFamily="2" charset="-78"/>
              </a:rPr>
              <a:t>يک سفر سي روزه؟</a:t>
            </a:r>
          </a:p>
          <a:p>
            <a:pPr algn="r" rtl="1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fa-IR" altLang="en-US" sz="4400" b="1" dirty="0" smtClean="0">
                <a:ea typeface="Yagut" pitchFamily="2" charset="0"/>
                <a:cs typeface="Zar" panose="00000400000000000000" pitchFamily="2" charset="-78"/>
              </a:rPr>
              <a:t>يک ساله؟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9" y="3429000"/>
            <a:ext cx="3096446" cy="309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rtl="1" eaLnBrk="1" hangingPunct="1"/>
            <a:r>
              <a:rPr lang="fa-IR" altLang="en-US" sz="3600" b="1" cap="none" dirty="0" smtClean="0">
                <a:ea typeface="Yagut" pitchFamily="2" charset="0"/>
                <a:cs typeface="Yagut" pitchFamily="2" charset="0"/>
              </a:rPr>
              <a:t>چه سئوالاتي را بايد قبل از سفر پرسيد؟</a:t>
            </a:r>
            <a:endParaRPr lang="en-US" altLang="en-US" sz="3600" b="1" cap="none" dirty="0" smtClean="0">
              <a:ea typeface="Yagut" pitchFamily="2" charset="0"/>
              <a:cs typeface="Yagut" pitchFamily="2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28345"/>
            <a:ext cx="9956800" cy="4345481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altLang="en-US" sz="3600" b="1" dirty="0" smtClean="0">
                <a:ea typeface="Yagut" pitchFamily="2" charset="0"/>
                <a:cs typeface="Zar" panose="00000400000000000000" pitchFamily="2" charset="-78"/>
              </a:rPr>
              <a:t> به کجا؟</a:t>
            </a:r>
          </a:p>
          <a:p>
            <a:pPr algn="r" rtl="1" eaLnBrk="1" hangingPunct="1"/>
            <a:r>
              <a:rPr lang="fa-IR" altLang="en-US" sz="3600" b="1" dirty="0" smtClean="0">
                <a:ea typeface="Yagut" pitchFamily="2" charset="0"/>
                <a:cs typeface="Zar" panose="00000400000000000000" pitchFamily="2" charset="-78"/>
              </a:rPr>
              <a:t>با کي؟</a:t>
            </a:r>
          </a:p>
          <a:p>
            <a:pPr algn="r" rtl="1" eaLnBrk="1" hangingPunct="1"/>
            <a:r>
              <a:rPr lang="fa-IR" altLang="en-US" sz="3600" b="1" dirty="0" smtClean="0">
                <a:ea typeface="Yagut" pitchFamily="2" charset="0"/>
                <a:cs typeface="Zar" panose="00000400000000000000" pitchFamily="2" charset="-78"/>
              </a:rPr>
              <a:t>تا کي؟</a:t>
            </a:r>
          </a:p>
          <a:p>
            <a:pPr algn="r" rtl="1" eaLnBrk="1" hangingPunct="1"/>
            <a:r>
              <a:rPr lang="fa-IR" altLang="en-US" sz="3600" b="1" dirty="0" smtClean="0">
                <a:ea typeface="Yagut" pitchFamily="2" charset="0"/>
                <a:cs typeface="Zar" panose="00000400000000000000" pitchFamily="2" charset="-78"/>
              </a:rPr>
              <a:t>چه جوري؟</a:t>
            </a:r>
          </a:p>
          <a:p>
            <a:pPr algn="r" rtl="1" eaLnBrk="1" hangingPunct="1"/>
            <a:r>
              <a:rPr lang="fa-IR" altLang="en-US" sz="3600" b="1" dirty="0" smtClean="0">
                <a:ea typeface="Yagut" pitchFamily="2" charset="0"/>
                <a:cs typeface="Zar" panose="00000400000000000000" pitchFamily="2" charset="-78"/>
              </a:rPr>
              <a:t>هدف از اين سفر؟</a:t>
            </a:r>
          </a:p>
          <a:p>
            <a:pPr algn="r" rtl="1" eaLnBrk="1" hangingPunct="1"/>
            <a:r>
              <a:rPr lang="fa-IR" altLang="en-US" sz="3600" b="1" dirty="0" smtClean="0">
                <a:ea typeface="Yagut" pitchFamily="2" charset="0"/>
                <a:cs typeface="Zar" panose="00000400000000000000" pitchFamily="2" charset="-78"/>
              </a:rPr>
              <a:t>دستاورد هاي سفر؟</a:t>
            </a:r>
          </a:p>
          <a:p>
            <a:pPr algn="r" rtl="1" eaLnBrk="1" hangingPunct="1"/>
            <a:r>
              <a:rPr lang="fa-IR" altLang="en-US" sz="3600" b="1" dirty="0" smtClean="0">
                <a:ea typeface="Yagut" pitchFamily="2" charset="0"/>
                <a:cs typeface="Zar" panose="00000400000000000000" pitchFamily="2" charset="-78"/>
              </a:rPr>
              <a:t>...؟</a:t>
            </a:r>
            <a:endParaRPr lang="en-US" altLang="en-US" sz="3600" b="1" dirty="0" smtClean="0">
              <a:ea typeface="Yagut" pitchFamily="2" charset="0"/>
              <a:cs typeface="Zar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5" y="1955417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2" y="401971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578069" y="2364828"/>
            <a:ext cx="9956800" cy="4282418"/>
          </a:xfrm>
        </p:spPr>
        <p:txBody>
          <a:bodyPr>
            <a:normAutofit/>
          </a:bodyPr>
          <a:lstStyle/>
          <a:p>
            <a:pPr algn="r" rtl="1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fa-IR" altLang="en-US" sz="4000" b="1" dirty="0" smtClean="0">
                <a:solidFill>
                  <a:srgbClr val="FFFF00"/>
                </a:solidFill>
                <a:ea typeface="Yagut" pitchFamily="2" charset="0"/>
                <a:cs typeface="Zar" panose="00000400000000000000" pitchFamily="2" charset="-78"/>
              </a:rPr>
              <a:t>کسي هست که متوجه نشده باشه سفر ما اسمش چيه؟</a:t>
            </a:r>
          </a:p>
          <a:p>
            <a:pPr marL="547688" lvl="1" algn="r" rtl="1" eaLnBrk="1" hangingPunct="1">
              <a:spcBef>
                <a:spcPts val="375"/>
              </a:spcBef>
            </a:pPr>
            <a:r>
              <a:rPr lang="fa-IR" altLang="en-US" sz="4000" b="1" dirty="0" smtClean="0">
                <a:solidFill>
                  <a:srgbClr val="FFFF00"/>
                </a:solidFill>
                <a:ea typeface="Yagut" pitchFamily="2" charset="0"/>
                <a:cs typeface="Zar" panose="00000400000000000000" pitchFamily="2" charset="-78"/>
              </a:rPr>
              <a:t>سفر به دور دنيا؟</a:t>
            </a:r>
          </a:p>
          <a:p>
            <a:pPr marL="547688" lvl="1" algn="r" rtl="1" eaLnBrk="1" hangingPunct="1">
              <a:spcBef>
                <a:spcPts val="375"/>
              </a:spcBef>
            </a:pPr>
            <a:r>
              <a:rPr lang="fa-IR" altLang="en-US" sz="4000" b="1" dirty="0" smtClean="0">
                <a:solidFill>
                  <a:srgbClr val="FFFF00"/>
                </a:solidFill>
                <a:ea typeface="Yagut" pitchFamily="2" charset="0"/>
                <a:cs typeface="Zar" panose="00000400000000000000" pitchFamily="2" charset="-78"/>
              </a:rPr>
              <a:t>سفر به فضا؟</a:t>
            </a:r>
          </a:p>
          <a:p>
            <a:pPr marL="547688" lvl="1" algn="r" rtl="1" eaLnBrk="1" hangingPunct="1">
              <a:spcBef>
                <a:spcPts val="375"/>
              </a:spcBef>
            </a:pPr>
            <a:r>
              <a:rPr lang="fa-IR" altLang="en-US" sz="4000" b="1" dirty="0" smtClean="0">
                <a:solidFill>
                  <a:srgbClr val="FFFF00"/>
                </a:solidFill>
                <a:ea typeface="Yagut" pitchFamily="2" charset="0"/>
                <a:cs typeface="Zar" panose="00000400000000000000" pitchFamily="2" charset="-78"/>
              </a:rPr>
              <a:t>سفر آخرت؟</a:t>
            </a:r>
          </a:p>
          <a:p>
            <a:pPr marL="547688" lvl="1" algn="r" rtl="1" eaLnBrk="1" hangingPunct="1">
              <a:spcBef>
                <a:spcPts val="375"/>
              </a:spcBef>
            </a:pPr>
            <a:r>
              <a:rPr lang="fa-IR" altLang="en-US" sz="4000" b="1" dirty="0" smtClean="0">
                <a:solidFill>
                  <a:srgbClr val="FFFF00"/>
                </a:solidFill>
                <a:ea typeface="Yagut" pitchFamily="2" charset="0"/>
                <a:cs typeface="Zar" panose="00000400000000000000" pitchFamily="2" charset="-78"/>
              </a:rPr>
              <a:t>...؟</a:t>
            </a:r>
            <a:endParaRPr lang="fa-IR" altLang="en-US" sz="4000" b="1" dirty="0" smtClean="0">
              <a:solidFill>
                <a:srgbClr val="002060"/>
              </a:solidFill>
              <a:ea typeface="Yagut" pitchFamily="2" charset="0"/>
              <a:cs typeface="Zar" panose="00000400000000000000" pitchFamily="2" charset="-78"/>
            </a:endParaRPr>
          </a:p>
          <a:p>
            <a:pPr lvl="4" algn="r" rtl="1" eaLnBrk="1" hangingPunct="1"/>
            <a:r>
              <a:rPr lang="fa-IR" altLang="en-US" sz="4800" b="1" dirty="0" smtClean="0">
                <a:solidFill>
                  <a:srgbClr val="002060"/>
                </a:solidFill>
                <a:ea typeface="Yagut" pitchFamily="2" charset="0"/>
                <a:cs typeface="Zar" panose="00000400000000000000" pitchFamily="2" charset="-78"/>
              </a:rPr>
              <a:t>سفر به خود ”ما“ در آينده؟</a:t>
            </a:r>
          </a:p>
          <a:p>
            <a:pPr marL="547688" lvl="1" algn="r" rtl="1" eaLnBrk="1" hangingPunct="1">
              <a:spcBef>
                <a:spcPts val="375"/>
              </a:spcBef>
            </a:pPr>
            <a:endParaRPr lang="en-US" altLang="en-US" sz="4000" b="1" dirty="0" smtClean="0">
              <a:solidFill>
                <a:srgbClr val="FFFF00"/>
              </a:solidFill>
              <a:ea typeface="Yagut" pitchFamily="2" charset="0"/>
              <a:cs typeface="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41" y="3326524"/>
            <a:ext cx="462964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8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برای سفر به آینده خود به رشد شخصی یا توسعه فردی نیازمندیم</a:t>
            </a:r>
            <a:endParaRPr lang="en-US" sz="4400" b="1" dirty="0"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4556234"/>
            <a:ext cx="11319642" cy="20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82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b="1" dirty="0" smtClean="0">
                <a:cs typeface="B Zar" panose="00000400000000000000" pitchFamily="2" charset="-78"/>
              </a:rPr>
              <a:t>پرسش اساسی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 rtl="1">
              <a:lnSpc>
                <a:spcPct val="160000"/>
              </a:lnSpc>
            </a:pPr>
            <a:r>
              <a:rPr lang="fa-IR" sz="4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ما درنهایت شما با این پرسش مواجه می‌شوید که </a:t>
            </a:r>
            <a:r>
              <a:rPr lang="fa-IR" sz="4800" b="1" dirty="0">
                <a:solidFill>
                  <a:srgbClr val="FFFF00"/>
                </a:solidFill>
                <a:latin typeface="IRANSans"/>
                <a:cs typeface="B Zar" panose="00000400000000000000" pitchFamily="2" charset="-78"/>
              </a:rPr>
              <a:t>اصلی‌ترین مهارت‌های رشد فردی‌تان </a:t>
            </a:r>
            <a:r>
              <a:rPr lang="fa-IR" sz="4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کدام‌ هستند</a:t>
            </a:r>
            <a:r>
              <a:rPr lang="fa-IR" sz="4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؟</a:t>
            </a:r>
          </a:p>
          <a:p>
            <a:pPr algn="r" rtl="1">
              <a:lnSpc>
                <a:spcPct val="160000"/>
              </a:lnSpc>
            </a:pPr>
            <a:r>
              <a:rPr lang="fa-IR" sz="33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4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پاسخ به این سؤال تا اندازه زیادی به خود شما بستگی خواهد داشت</a:t>
            </a:r>
            <a:r>
              <a:rPr lang="fa-IR" sz="4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60000"/>
              </a:lnSpc>
            </a:pPr>
            <a:r>
              <a:rPr lang="fa-IR" sz="4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4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به این‌که در زندگی </a:t>
            </a:r>
            <a:r>
              <a:rPr lang="fa-IR" sz="4800" b="1" dirty="0">
                <a:solidFill>
                  <a:srgbClr val="FFFF00"/>
                </a:solidFill>
                <a:latin typeface="IRANSans"/>
                <a:cs typeface="B Zar" panose="00000400000000000000" pitchFamily="2" charset="-78"/>
              </a:rPr>
              <a:t>چه چیزی </a:t>
            </a:r>
            <a:r>
              <a:rPr lang="fa-IR" sz="4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را دنبال می‌کنید؟</a:t>
            </a:r>
            <a:endParaRPr lang="en-US" sz="4800" b="1" dirty="0"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854"/>
            <a:ext cx="6637283" cy="140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2477</TotalTime>
  <Words>349</Words>
  <Application>Microsoft Office PowerPoint</Application>
  <PresentationFormat>Custom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Berlin</vt:lpstr>
      <vt:lpstr>  تکنیک های رشد و توسعه شخصی</vt:lpstr>
      <vt:lpstr>معرفی</vt:lpstr>
      <vt:lpstr>مقدمه</vt:lpstr>
      <vt:lpstr>رشد و توسعه شخصی </vt:lpstr>
      <vt:lpstr>يک سئوال:</vt:lpstr>
      <vt:lpstr>چه سئوالاتي را بايد قبل از سفر پرسيد؟</vt:lpstr>
      <vt:lpstr>PowerPoint Presentation</vt:lpstr>
      <vt:lpstr>PowerPoint Presentation</vt:lpstr>
      <vt:lpstr>پرسش اساسی</vt:lpstr>
      <vt:lpstr> رشد شخصی چیست؟ </vt:lpstr>
      <vt:lpstr>رشد شخصی</vt:lpstr>
      <vt:lpstr>PowerPoint Presentation</vt:lpstr>
      <vt:lpstr>PowerPoint Presentation</vt:lpstr>
      <vt:lpstr>PowerPoint Presentation</vt:lpstr>
      <vt:lpstr>7 مرحله رشد فردی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پروژه های میراث فرهنگی و گردشگری  اداره کل میراث فرهنگی، گردشگری و صنایع دستی</dc:title>
  <dc:creator>sotra2</dc:creator>
  <cp:lastModifiedBy>09018868042</cp:lastModifiedBy>
  <cp:revision>219</cp:revision>
  <dcterms:created xsi:type="dcterms:W3CDTF">2020-11-19T16:20:01Z</dcterms:created>
  <dcterms:modified xsi:type="dcterms:W3CDTF">2021-03-06T21:48:06Z</dcterms:modified>
</cp:coreProperties>
</file>